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8" r:id="rId3"/>
    <p:sldId id="269" r:id="rId4"/>
    <p:sldId id="276" r:id="rId5"/>
    <p:sldId id="270" r:id="rId6"/>
    <p:sldId id="271" r:id="rId7"/>
    <p:sldId id="272" r:id="rId8"/>
    <p:sldId id="273" r:id="rId9"/>
    <p:sldId id="274" r:id="rId10"/>
    <p:sldId id="275" r:id="rId11"/>
  </p:sldIdLst>
  <p:sldSz cx="9144000" cy="6858000" type="screen4x3"/>
  <p:notesSz cx="6858000" cy="9144000"/>
  <p:embeddedFontLst>
    <p:embeddedFont>
      <p:font typeface="BPreplay" panose="02000503000000020004" charset="0"/>
      <p:regular r:id="rId14"/>
      <p:bold r:id="rId15"/>
      <p:italic r:id="rId16"/>
      <p:boldItalic r:id="rId17"/>
    </p:embeddedFont>
    <p:embeddedFont>
      <p:font typeface="Calibri" panose="020F0502020204030204" pitchFamily="34" charset="0"/>
      <p:regular r:id="rId18"/>
      <p:bold r:id="rId19"/>
      <p:italic r:id="rId20"/>
      <p:boldItalic r:id="rId21"/>
    </p:embeddedFont>
    <p:embeddedFont>
      <p:font typeface="Sassoon Infant Rg" panose="02000503030000020003" charset="0"/>
      <p:regular r:id="rId22"/>
      <p:bold r:id="rId23"/>
    </p:embeddedFont>
    <p:embeddedFont>
      <p:font typeface="Sassoon Infant Md" panose="02000603050000020003" charset="0"/>
      <p:regular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C1EB"/>
    <a:srgbClr val="ACDDFC"/>
    <a:srgbClr val="21A6F9"/>
    <a:srgbClr val="1C1C1C"/>
    <a:srgbClr val="2898A8"/>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showGuides="1">
      <p:cViewPr varScale="1">
        <p:scale>
          <a:sx n="74" d="100"/>
          <a:sy n="74" d="100"/>
        </p:scale>
        <p:origin x="1164" y="7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pPr/>
              <a:t>15/11/2016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pPr/>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pPr/>
              <a:t>15/11/2016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pPr/>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26107948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grpSp>
        <p:nvGrpSpPr>
          <p:cNvPr id="2" name="Group 1"/>
          <p:cNvGrpSpPr/>
          <p:nvPr userDrawn="1"/>
        </p:nvGrpSpPr>
        <p:grpSpPr>
          <a:xfrm>
            <a:off x="4002736" y="1721798"/>
            <a:ext cx="4189074" cy="4163173"/>
            <a:chOff x="4002736" y="1701428"/>
            <a:chExt cx="4189074" cy="4163173"/>
          </a:xfrm>
        </p:grpSpPr>
        <p:sp>
          <p:nvSpPr>
            <p:cNvPr id="9" name="Oval 8"/>
            <p:cNvSpPr/>
            <p:nvPr userDrawn="1"/>
          </p:nvSpPr>
          <p:spPr bwMode="auto">
            <a:xfrm>
              <a:off x="4002736" y="173551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smtClean="0">
                  <a:solidFill>
                    <a:schemeClr val="tx1"/>
                  </a:solidFill>
                </a:rPr>
                <a:t>Insert text or illustrations here.</a:t>
              </a:r>
            </a:p>
          </p:txBody>
        </p:sp>
        <p:sp>
          <p:nvSpPr>
            <p:cNvPr id="11" name="Oval 10"/>
            <p:cNvSpPr/>
            <p:nvPr userDrawn="1"/>
          </p:nvSpPr>
          <p:spPr bwMode="auto">
            <a:xfrm>
              <a:off x="6193147" y="1701428"/>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smtClean="0">
                  <a:solidFill>
                    <a:schemeClr val="tx1"/>
                  </a:solidFill>
                </a:rPr>
                <a:t>Insert text or illustrations here.</a:t>
              </a:r>
            </a:p>
          </p:txBody>
        </p:sp>
        <p:sp>
          <p:nvSpPr>
            <p:cNvPr id="12" name="Oval 11"/>
            <p:cNvSpPr/>
            <p:nvPr userDrawn="1"/>
          </p:nvSpPr>
          <p:spPr bwMode="auto">
            <a:xfrm>
              <a:off x="6193147" y="3860054"/>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smtClean="0">
                  <a:solidFill>
                    <a:schemeClr val="tx1"/>
                  </a:solidFill>
                </a:rPr>
                <a:t>Insert text or illustrations here.</a:t>
              </a:r>
            </a:p>
          </p:txBody>
        </p:sp>
        <p:sp>
          <p:nvSpPr>
            <p:cNvPr id="13" name="Oval 12"/>
            <p:cNvSpPr/>
            <p:nvPr userDrawn="1"/>
          </p:nvSpPr>
          <p:spPr bwMode="auto">
            <a:xfrm>
              <a:off x="4002736" y="386593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smtClean="0">
                  <a:solidFill>
                    <a:schemeClr val="tx1"/>
                  </a:solidFill>
                </a:rPr>
                <a:t>Insert text or illustrations here.</a:t>
              </a:r>
            </a:p>
          </p:txBody>
        </p:sp>
      </p:grpSp>
      <p:sp>
        <p:nvSpPr>
          <p:cNvPr id="14" name="Content Placeholder 2"/>
          <p:cNvSpPr>
            <a:spLocks noGrp="1"/>
          </p:cNvSpPr>
          <p:nvPr userDrawn="1">
            <p:ph idx="1" hasCustomPrompt="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or illustrations here.</a:t>
            </a:r>
          </a:p>
        </p:txBody>
      </p:sp>
    </p:spTree>
    <p:extLst>
      <p:ext uri="{BB962C8B-B14F-4D97-AF65-F5344CB8AC3E}">
        <p14:creationId xmlns:p14="http://schemas.microsoft.com/office/powerpoint/2010/main" val="26875769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9" name="Rectangle 8"/>
          <p:cNvSpPr/>
          <p:nvPr userDrawn="1"/>
        </p:nvSpPr>
        <p:spPr bwMode="auto">
          <a:xfrm>
            <a:off x="750885" y="1513945"/>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1" name="Rectangle 10"/>
          <p:cNvSpPr/>
          <p:nvPr userDrawn="1"/>
        </p:nvSpPr>
        <p:spPr bwMode="auto">
          <a:xfrm>
            <a:off x="750885" y="2678233"/>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2" name="Rectangle 11"/>
          <p:cNvSpPr/>
          <p:nvPr userDrawn="1"/>
        </p:nvSpPr>
        <p:spPr bwMode="auto">
          <a:xfrm>
            <a:off x="750885" y="3842521"/>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3" name="Rectangle 12"/>
          <p:cNvSpPr/>
          <p:nvPr userDrawn="1"/>
        </p:nvSpPr>
        <p:spPr bwMode="auto">
          <a:xfrm>
            <a:off x="750885" y="5006809"/>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Tree>
    <p:extLst>
      <p:ext uri="{BB962C8B-B14F-4D97-AF65-F5344CB8AC3E}">
        <p14:creationId xmlns:p14="http://schemas.microsoft.com/office/powerpoint/2010/main" val="80618494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smtClean="0">
                <a:solidFill>
                  <a:schemeClr val="tx1"/>
                </a:solidFill>
              </a:rPr>
              <a:t>Insert</a:t>
            </a:r>
            <a:r>
              <a:rPr lang="en-GB" baseline="0" dirty="0" smtClean="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389856780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Tree>
    <p:extLst>
      <p:ext uri="{BB962C8B-B14F-4D97-AF65-F5344CB8AC3E}">
        <p14:creationId xmlns:p14="http://schemas.microsoft.com/office/powerpoint/2010/main" val="497622969"/>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Tree>
    <p:extLst>
      <p:ext uri="{BB962C8B-B14F-4D97-AF65-F5344CB8AC3E}">
        <p14:creationId xmlns:p14="http://schemas.microsoft.com/office/powerpoint/2010/main" val="161348435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3" name="Content Placeholder 2"/>
          <p:cNvSpPr>
            <a:spLocks noGrp="1"/>
          </p:cNvSpPr>
          <p:nvPr>
            <p:ph idx="1" hasCustomPrompt="1"/>
          </p:nvPr>
        </p:nvSpPr>
        <p:spPr>
          <a:xfrm>
            <a:off x="457198" y="1503759"/>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481263"/>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smtClean="0">
                <a:solidFill>
                  <a:schemeClr val="tx1"/>
                </a:solidFill>
              </a:rPr>
              <a:t>Insert text or illustrations</a:t>
            </a:r>
            <a:r>
              <a:rPr lang="en-GB" baseline="0" dirty="0" smtClean="0">
                <a:solidFill>
                  <a:schemeClr val="tx1"/>
                </a:solidFill>
              </a:rPr>
              <a:t> here.</a:t>
            </a:r>
            <a:endParaRPr lang="en-GB" dirty="0">
              <a:solidFill>
                <a:schemeClr val="tx1"/>
              </a:solidFill>
            </a:endParaRPr>
          </a:p>
        </p:txBody>
      </p:sp>
      <p:sp>
        <p:nvSpPr>
          <p:cNvPr id="9" name="Content Placeholder 2"/>
          <p:cNvSpPr>
            <a:spLocks noGrp="1"/>
          </p:cNvSpPr>
          <p:nvPr>
            <p:ph idx="10" hasCustomPrompt="1"/>
          </p:nvPr>
        </p:nvSpPr>
        <p:spPr>
          <a:xfrm>
            <a:off x="461962" y="5099446"/>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here.</a:t>
            </a:r>
          </a:p>
        </p:txBody>
      </p:sp>
    </p:spTree>
    <p:extLst>
      <p:ext uri="{BB962C8B-B14F-4D97-AF65-F5344CB8AC3E}">
        <p14:creationId xmlns:p14="http://schemas.microsoft.com/office/powerpoint/2010/main" val="240360675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Insert text or illustrations here.</a:t>
            </a:r>
            <a:endParaRPr lang="en-GB" dirty="0">
              <a:solidFill>
                <a:schemeClr val="tx1"/>
              </a:solidFill>
            </a:endParaRP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 text or illustrations here.</a:t>
            </a: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 text or illustrations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Insert text or illustrations here.</a:t>
            </a:r>
            <a:endParaRPr lang="en-GB" dirty="0">
              <a:solidFill>
                <a:schemeClr val="tx1"/>
              </a:solidFill>
            </a:endParaRP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 text or illustrations here.</a:t>
            </a: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 text or illustrations here.</a:t>
            </a:r>
          </a:p>
        </p:txBody>
      </p:sp>
      <p:sp>
        <p:nvSpPr>
          <p:cNvPr id="15" name="Content Placeholder 2"/>
          <p:cNvSpPr>
            <a:spLocks noGrp="1"/>
          </p:cNvSpPr>
          <p:nvPr>
            <p:ph idx="1" hasCustomPrompt="1"/>
          </p:nvPr>
        </p:nvSpPr>
        <p:spPr>
          <a:xfrm>
            <a:off x="457198" y="1500011"/>
            <a:ext cx="8220075" cy="967318"/>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here.</a:t>
            </a:r>
          </a:p>
        </p:txBody>
      </p:sp>
    </p:spTree>
    <p:extLst>
      <p:ext uri="{BB962C8B-B14F-4D97-AF65-F5344CB8AC3E}">
        <p14:creationId xmlns:p14="http://schemas.microsoft.com/office/powerpoint/2010/main" val="4111493221"/>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3" name="Content Placeholder 2"/>
          <p:cNvSpPr>
            <a:spLocks noGrp="1"/>
          </p:cNvSpPr>
          <p:nvPr>
            <p:ph idx="1" hasCustomPrompt="1"/>
          </p:nvPr>
        </p:nvSpPr>
        <p:spPr>
          <a:xfrm>
            <a:off x="457199" y="1513946"/>
            <a:ext cx="3295652" cy="4882092"/>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Tree>
    <p:extLst>
      <p:ext uri="{BB962C8B-B14F-4D97-AF65-F5344CB8AC3E}">
        <p14:creationId xmlns:p14="http://schemas.microsoft.com/office/powerpoint/2010/main" val="2856887118"/>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6"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smtClean="0"/>
              <a:t>Success Criteria</a:t>
            </a:r>
            <a:endParaRPr lang="en-US" sz="3600" dirty="0"/>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smtClean="0"/>
              <a:t>Aim</a:t>
            </a:r>
            <a:endParaRPr lang="en-US" sz="3600" dirty="0"/>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endParaRPr lang="en-GB" dirty="0" smtClean="0"/>
          </a:p>
          <a:p>
            <a:r>
              <a:rPr lang="en-GB" dirty="0" smtClean="0"/>
              <a:t>Statement 2</a:t>
            </a:r>
          </a:p>
          <a:p>
            <a:pPr lvl="1"/>
            <a:r>
              <a:rPr lang="en-GB" dirty="0" smtClean="0"/>
              <a:t>Sub statement</a:t>
            </a:r>
            <a:endParaRPr lang="en-GB" dirty="0"/>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endParaRPr lang="en-GB" dirty="0" smtClean="0"/>
          </a:p>
          <a:p>
            <a:r>
              <a:rPr lang="en-GB" dirty="0" smtClean="0"/>
              <a:t>Statement 2</a:t>
            </a:r>
          </a:p>
          <a:p>
            <a:pPr lvl="1"/>
            <a:r>
              <a:rPr lang="en-GB" dirty="0" smtClean="0"/>
              <a:t>Sub statement</a:t>
            </a:r>
            <a:endParaRPr lang="en-GB" dirty="0"/>
          </a:p>
        </p:txBody>
      </p:sp>
    </p:spTree>
    <p:extLst>
      <p:ext uri="{BB962C8B-B14F-4D97-AF65-F5344CB8AC3E}">
        <p14:creationId xmlns:p14="http://schemas.microsoft.com/office/powerpoint/2010/main" val="2257523209"/>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628650" y="6356350"/>
            <a:ext cx="2057400" cy="365125"/>
          </a:xfrm>
          <a:prstGeom prst="rect">
            <a:avLst/>
          </a:prstGeom>
        </p:spPr>
        <p:txBody>
          <a:bodyPr/>
          <a:lstStyle>
            <a:lvl1pPr>
              <a:defRPr/>
            </a:lvl1pPr>
          </a:lstStyle>
          <a:p>
            <a:pPr>
              <a:defRPr/>
            </a:pPr>
            <a:fld id="{94B3148B-524E-4287-99F2-A63D5B899BB4}" type="datetimeFigureOut">
              <a:rPr lang="en-GB"/>
              <a:pPr>
                <a:defRPr/>
              </a:pPr>
              <a:t>15/11/2016</a:t>
            </a:fld>
            <a:endParaRPr lang="en-GB"/>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lvl1pPr>
              <a:defRPr/>
            </a:lvl1pPr>
          </a:lstStyle>
          <a:p>
            <a:pPr>
              <a:defRPr/>
            </a:pPr>
            <a:endParaRPr lang="en-GB"/>
          </a:p>
        </p:txBody>
      </p:sp>
      <p:sp>
        <p:nvSpPr>
          <p:cNvPr id="6" name="Slide Number Placeholder 5"/>
          <p:cNvSpPr>
            <a:spLocks noGrp="1"/>
          </p:cNvSpPr>
          <p:nvPr>
            <p:ph type="sldNum" sz="quarter" idx="12"/>
          </p:nvPr>
        </p:nvSpPr>
        <p:spPr>
          <a:xfrm>
            <a:off x="6457950" y="6356350"/>
            <a:ext cx="2057400" cy="365125"/>
          </a:xfrm>
          <a:prstGeom prst="rect">
            <a:avLst/>
          </a:prstGeom>
        </p:spPr>
        <p:txBody>
          <a:bodyPr/>
          <a:lstStyle>
            <a:lvl1pPr>
              <a:defRPr/>
            </a:lvl1pPr>
          </a:lstStyle>
          <a:p>
            <a:pPr>
              <a:defRPr/>
            </a:pPr>
            <a:fld id="{4B4540DC-E7D7-4117-B274-EB57E7A7B7B1}" type="slidenum">
              <a:rPr lang="en-GB"/>
              <a:pPr>
                <a:defRPr/>
              </a:pPr>
              <a:t>‹#›</a:t>
            </a:fld>
            <a:endParaRPr lang="en-GB"/>
          </a:p>
        </p:txBody>
      </p:sp>
    </p:spTree>
    <p:extLst>
      <p:ext uri="{BB962C8B-B14F-4D97-AF65-F5344CB8AC3E}">
        <p14:creationId xmlns:p14="http://schemas.microsoft.com/office/powerpoint/2010/main" val="2859363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1" r:id="rId4"/>
    <p:sldLayoutId id="2147483667" r:id="rId5"/>
    <p:sldLayoutId id="2147483668" r:id="rId6"/>
    <p:sldLayoutId id="2147483669" r:id="rId7"/>
    <p:sldLayoutId id="2147483670" r:id="rId8"/>
    <p:sldLayoutId id="2147483673" r:id="rId9"/>
    <p:sldLayoutId id="2147483674" r:id="rId10"/>
    <p:sldLayoutId id="2147483663" r:id="rId11"/>
    <p:sldLayoutId id="2147483666" r:id="rId12"/>
    <p:sldLayoutId id="2147483675" r:id="rId1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slide" Target="slide4.xml"/><Relationship Id="rId7" Type="http://schemas.openxmlformats.org/officeDocument/2006/relationships/slide" Target="slide8.xml"/><Relationship Id="rId2" Type="http://schemas.openxmlformats.org/officeDocument/2006/relationships/slide" Target="slide3.xml"/><Relationship Id="rId1" Type="http://schemas.openxmlformats.org/officeDocument/2006/relationships/slideLayout" Target="../slideLayouts/slideLayout13.xml"/><Relationship Id="rId6" Type="http://schemas.openxmlformats.org/officeDocument/2006/relationships/slide" Target="slide7.xml"/><Relationship Id="rId5" Type="http://schemas.openxmlformats.org/officeDocument/2006/relationships/slide" Target="slide6.xml"/><Relationship Id="rId4" Type="http://schemas.openxmlformats.org/officeDocument/2006/relationships/slide" Target="slide5.xml"/><Relationship Id="rId9"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Rectangle 1"/>
          <p:cNvSpPr/>
          <p:nvPr/>
        </p:nvSpPr>
        <p:spPr>
          <a:xfrm>
            <a:off x="414338" y="2409031"/>
            <a:ext cx="8315325" cy="1277938"/>
          </a:xfrm>
          <a:prstGeom prst="rect">
            <a:avLst/>
          </a:prstGeom>
          <a:solidFill>
            <a:schemeClr val="accent3"/>
          </a:solidFill>
          <a:ln w="3810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ctr">
              <a:defRPr/>
            </a:pPr>
            <a:r>
              <a:rPr lang="en-GB" altLang="en-US" sz="5000" b="1" dirty="0" smtClean="0">
                <a:solidFill>
                  <a:schemeClr val="accent6"/>
                </a:solidFill>
                <a:latin typeface="BPreplay" panose="02000503000000020004" pitchFamily="50" charset="0"/>
              </a:rPr>
              <a:t>Phonics Screening Check</a:t>
            </a:r>
            <a:endParaRPr lang="en-GB" altLang="en-US" sz="5000" b="1" dirty="0">
              <a:solidFill>
                <a:schemeClr val="accent6"/>
              </a:solidFill>
              <a:latin typeface="BPreplay" panose="02000503000000020004" pitchFamily="50" charset="0"/>
            </a:endParaRPr>
          </a:p>
          <a:p>
            <a:pPr algn="ctr">
              <a:defRPr/>
            </a:pPr>
            <a:endParaRPr lang="en-GB" dirty="0"/>
          </a:p>
        </p:txBody>
      </p:sp>
      <p:sp>
        <p:nvSpPr>
          <p:cNvPr id="6" name="Rectangle 2"/>
          <p:cNvSpPr>
            <a:spLocks noChangeArrowheads="1"/>
          </p:cNvSpPr>
          <p:nvPr/>
        </p:nvSpPr>
        <p:spPr bwMode="auto">
          <a:xfrm>
            <a:off x="2604025" y="4256088"/>
            <a:ext cx="393594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dirty="0">
                <a:solidFill>
                  <a:schemeClr val="tx2"/>
                </a:solidFill>
                <a:latin typeface="BPreplay" panose="02000503000000020004" pitchFamily="50" charset="0"/>
              </a:rPr>
              <a:t>A </a:t>
            </a:r>
            <a:r>
              <a:rPr lang="en-GB" altLang="en-US" sz="3200" dirty="0" smtClean="0">
                <a:solidFill>
                  <a:schemeClr val="tx2"/>
                </a:solidFill>
                <a:latin typeface="BPreplay" panose="02000503000000020004" pitchFamily="50" charset="0"/>
              </a:rPr>
              <a:t>Guide for Parents</a:t>
            </a:r>
            <a:endParaRPr lang="en-GB" altLang="en-US" sz="3200" dirty="0">
              <a:solidFill>
                <a:schemeClr val="tx2"/>
              </a:solidFill>
              <a:latin typeface="BPreplay" panose="02000503000000020004" pitchFamily="50" charset="0"/>
            </a:endParaRPr>
          </a:p>
        </p:txBody>
      </p:sp>
      <p:sp>
        <p:nvSpPr>
          <p:cNvPr id="7" name="Rectangle 2"/>
          <p:cNvSpPr>
            <a:spLocks noChangeArrowheads="1"/>
          </p:cNvSpPr>
          <p:nvPr/>
        </p:nvSpPr>
        <p:spPr bwMode="auto">
          <a:xfrm>
            <a:off x="2998653" y="1335858"/>
            <a:ext cx="314669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400" dirty="0" smtClean="0">
                <a:solidFill>
                  <a:schemeClr val="accent6"/>
                </a:solidFill>
                <a:latin typeface="BPreplay" panose="02000503000000020004" pitchFamily="50" charset="0"/>
              </a:rPr>
              <a:t>Year One</a:t>
            </a:r>
            <a:endParaRPr lang="en-GB" altLang="en-US" sz="5400" dirty="0">
              <a:solidFill>
                <a:schemeClr val="accent6"/>
              </a:solidFill>
              <a:latin typeface="BPreplay" panose="02000503000000020004" pitchFamily="50" charset="0"/>
            </a:endParaRP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69637" y="3530599"/>
            <a:ext cx="1398392" cy="3101632"/>
          </a:xfrm>
          <a:prstGeom prst="rect">
            <a:avLst/>
          </a:prstGeom>
        </p:spPr>
      </p:pic>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075" name="Rectangle 3"/>
          <p:cNvSpPr>
            <a:spLocks noChangeArrowheads="1"/>
          </p:cNvSpPr>
          <p:nvPr/>
        </p:nvSpPr>
        <p:spPr bwMode="auto">
          <a:xfrm>
            <a:off x="407988" y="401638"/>
            <a:ext cx="2100262" cy="646112"/>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accent6"/>
                </a:solidFill>
                <a:latin typeface="BPreplay" panose="02000503000000020004" pitchFamily="50" charset="0"/>
              </a:rPr>
              <a:t>Chapters</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2" name="Rectangle 1">
            <a:hlinkClick r:id="rId2" action="ppaction://hlinksldjump"/>
          </p:cNvPr>
          <p:cNvSpPr/>
          <p:nvPr/>
        </p:nvSpPr>
        <p:spPr>
          <a:xfrm>
            <a:off x="355600" y="1193800"/>
            <a:ext cx="2705100"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smtClean="0">
                <a:solidFill>
                  <a:schemeClr val="accent6"/>
                </a:solidFill>
                <a:latin typeface="BPreplay" panose="02000503000000020004" pitchFamily="50" charset="0"/>
              </a:rPr>
              <a:t>1</a:t>
            </a:r>
          </a:p>
          <a:p>
            <a:pPr algn="ctr">
              <a:defRPr/>
            </a:pPr>
            <a:r>
              <a:rPr lang="en-GB" sz="2000" dirty="0" smtClean="0">
                <a:solidFill>
                  <a:schemeClr val="accent6"/>
                </a:solidFill>
                <a:latin typeface="BPreplay" panose="02000503000000020004" pitchFamily="50" charset="0"/>
              </a:rPr>
              <a:t>What </a:t>
            </a:r>
            <a:r>
              <a:rPr lang="en-GB" sz="2000" dirty="0">
                <a:solidFill>
                  <a:schemeClr val="accent6"/>
                </a:solidFill>
                <a:latin typeface="BPreplay" panose="02000503000000020004" pitchFamily="50" charset="0"/>
              </a:rPr>
              <a:t>is Phonics?</a:t>
            </a:r>
          </a:p>
        </p:txBody>
      </p:sp>
      <p:sp>
        <p:nvSpPr>
          <p:cNvPr id="14" name="Rectangle 13">
            <a:hlinkClick r:id="rId3" action="ppaction://hlinksldjump"/>
          </p:cNvPr>
          <p:cNvSpPr/>
          <p:nvPr/>
        </p:nvSpPr>
        <p:spPr>
          <a:xfrm>
            <a:off x="3217863" y="1193800"/>
            <a:ext cx="2706687"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smtClean="0">
                <a:solidFill>
                  <a:schemeClr val="accent6"/>
                </a:solidFill>
                <a:latin typeface="BPreplay" panose="02000503000000020004" pitchFamily="50" charset="0"/>
              </a:rPr>
              <a:t>2</a:t>
            </a:r>
            <a:endParaRPr lang="en-GB" sz="2400" b="1" dirty="0">
              <a:solidFill>
                <a:schemeClr val="accent6"/>
              </a:solidFill>
              <a:latin typeface="BPreplay" panose="02000503000000020004" pitchFamily="50" charset="0"/>
            </a:endParaRPr>
          </a:p>
          <a:p>
            <a:pPr algn="ctr">
              <a:defRPr/>
            </a:pPr>
            <a:r>
              <a:rPr lang="en-GB" sz="2000" dirty="0">
                <a:solidFill>
                  <a:schemeClr val="accent6"/>
                </a:solidFill>
                <a:latin typeface="BPreplay" panose="02000503000000020004" pitchFamily="50" charset="0"/>
              </a:rPr>
              <a:t>What is the Phonics Screening Check?</a:t>
            </a:r>
          </a:p>
        </p:txBody>
      </p:sp>
      <p:sp>
        <p:nvSpPr>
          <p:cNvPr id="15" name="Rectangle 14">
            <a:hlinkClick r:id="rId4" action="ppaction://hlinksldjump"/>
          </p:cNvPr>
          <p:cNvSpPr/>
          <p:nvPr/>
        </p:nvSpPr>
        <p:spPr>
          <a:xfrm>
            <a:off x="6081713" y="1193800"/>
            <a:ext cx="2705100" cy="1421104"/>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36000" bIns="144000" anchor="t">
            <a:spAutoFit/>
          </a:bodyPr>
          <a:lstStyle/>
          <a:p>
            <a:pPr algn="ctr">
              <a:defRPr/>
            </a:pPr>
            <a:r>
              <a:rPr lang="en-GB" sz="2400" b="1" dirty="0" smtClean="0">
                <a:solidFill>
                  <a:schemeClr val="accent6"/>
                </a:solidFill>
                <a:latin typeface="BPreplay" panose="02000503000000020004" pitchFamily="50" charset="0"/>
              </a:rPr>
              <a:t>3</a:t>
            </a:r>
            <a:endParaRPr lang="en-GB" sz="2400" b="1" dirty="0">
              <a:solidFill>
                <a:schemeClr val="accent6"/>
              </a:solidFill>
              <a:latin typeface="BPreplay" panose="02000503000000020004" pitchFamily="50" charset="0"/>
            </a:endParaRPr>
          </a:p>
          <a:p>
            <a:pPr algn="ctr">
              <a:defRPr/>
            </a:pPr>
            <a:r>
              <a:rPr lang="en-GB" sz="2000" dirty="0">
                <a:solidFill>
                  <a:schemeClr val="accent6"/>
                </a:solidFill>
                <a:latin typeface="BPreplay" panose="02000503000000020004" pitchFamily="50" charset="0"/>
              </a:rPr>
              <a:t>What Happens During the </a:t>
            </a:r>
            <a:r>
              <a:rPr lang="en-GB" sz="2000" dirty="0" smtClean="0">
                <a:solidFill>
                  <a:schemeClr val="accent6"/>
                </a:solidFill>
                <a:latin typeface="BPreplay" panose="02000503000000020004" pitchFamily="50" charset="0"/>
              </a:rPr>
              <a:t>Screening?</a:t>
            </a:r>
            <a:endParaRPr lang="en-GB" sz="2000" dirty="0">
              <a:solidFill>
                <a:schemeClr val="accent6"/>
              </a:solidFill>
              <a:latin typeface="BPreplay" panose="02000503000000020004" pitchFamily="50" charset="0"/>
            </a:endParaRPr>
          </a:p>
        </p:txBody>
      </p:sp>
      <p:sp>
        <p:nvSpPr>
          <p:cNvPr id="24" name="Rectangle 23">
            <a:hlinkClick r:id="rId5" action="ppaction://hlinksldjump"/>
          </p:cNvPr>
          <p:cNvSpPr/>
          <p:nvPr/>
        </p:nvSpPr>
        <p:spPr>
          <a:xfrm>
            <a:off x="358775" y="2781300"/>
            <a:ext cx="2705100"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smtClean="0">
                <a:solidFill>
                  <a:schemeClr val="accent6"/>
                </a:solidFill>
                <a:latin typeface="BPreplay" panose="02000503000000020004" pitchFamily="50" charset="0"/>
              </a:rPr>
              <a:t>4</a:t>
            </a:r>
            <a:endParaRPr lang="en-GB" sz="2400" b="1" dirty="0">
              <a:solidFill>
                <a:schemeClr val="accent6"/>
              </a:solidFill>
              <a:latin typeface="BPreplay" panose="02000503000000020004" pitchFamily="50" charset="0"/>
            </a:endParaRPr>
          </a:p>
          <a:p>
            <a:pPr algn="ctr">
              <a:defRPr/>
            </a:pPr>
            <a:r>
              <a:rPr lang="en-GB" sz="2000" dirty="0">
                <a:solidFill>
                  <a:schemeClr val="accent6"/>
                </a:solidFill>
                <a:latin typeface="BPreplay" panose="02000503000000020004" pitchFamily="50" charset="0"/>
              </a:rPr>
              <a:t>Pseudo Words (Nonsense words)</a:t>
            </a:r>
          </a:p>
        </p:txBody>
      </p:sp>
      <p:sp>
        <p:nvSpPr>
          <p:cNvPr id="25" name="Rectangle 24">
            <a:hlinkClick r:id="rId6" action="ppaction://hlinksldjump"/>
          </p:cNvPr>
          <p:cNvSpPr/>
          <p:nvPr/>
        </p:nvSpPr>
        <p:spPr>
          <a:xfrm>
            <a:off x="3221038" y="2781300"/>
            <a:ext cx="2705100"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smtClean="0">
                <a:solidFill>
                  <a:schemeClr val="accent6"/>
                </a:solidFill>
                <a:latin typeface="BPreplay" panose="02000503000000020004" pitchFamily="50" charset="0"/>
              </a:rPr>
              <a:t>5</a:t>
            </a:r>
            <a:endParaRPr lang="en-GB" sz="2400" b="1" dirty="0">
              <a:solidFill>
                <a:schemeClr val="accent6"/>
              </a:solidFill>
              <a:latin typeface="BPreplay" panose="02000503000000020004" pitchFamily="50" charset="0"/>
            </a:endParaRPr>
          </a:p>
          <a:p>
            <a:pPr algn="ctr">
              <a:defRPr/>
            </a:pPr>
            <a:r>
              <a:rPr lang="en-GB" sz="2000" dirty="0">
                <a:solidFill>
                  <a:schemeClr val="accent6"/>
                </a:solidFill>
                <a:latin typeface="BPreplay" panose="02000503000000020004" pitchFamily="50" charset="0"/>
              </a:rPr>
              <a:t>Reporting to Parents</a:t>
            </a:r>
          </a:p>
        </p:txBody>
      </p:sp>
      <p:sp>
        <p:nvSpPr>
          <p:cNvPr id="26" name="Rectangle 25">
            <a:hlinkClick r:id="rId7" action="ppaction://hlinksldjump"/>
          </p:cNvPr>
          <p:cNvSpPr/>
          <p:nvPr/>
        </p:nvSpPr>
        <p:spPr>
          <a:xfrm>
            <a:off x="6083300" y="2781300"/>
            <a:ext cx="2706688"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smtClean="0">
                <a:solidFill>
                  <a:schemeClr val="accent6"/>
                </a:solidFill>
                <a:latin typeface="BPreplay" panose="02000503000000020004" pitchFamily="50" charset="0"/>
              </a:rPr>
              <a:t>6</a:t>
            </a:r>
          </a:p>
          <a:p>
            <a:pPr algn="ctr">
              <a:defRPr/>
            </a:pPr>
            <a:r>
              <a:rPr lang="en-GB" sz="2000" dirty="0" smtClean="0">
                <a:solidFill>
                  <a:schemeClr val="accent6"/>
                </a:solidFill>
                <a:latin typeface="BPreplay" panose="02000503000000020004" pitchFamily="50" charset="0"/>
              </a:rPr>
              <a:t>How Are the Results Used?</a:t>
            </a:r>
            <a:endParaRPr lang="en-GB" sz="2000" dirty="0">
              <a:solidFill>
                <a:schemeClr val="accent6"/>
              </a:solidFill>
              <a:latin typeface="BPreplay" panose="02000503000000020004" pitchFamily="50" charset="0"/>
            </a:endParaRPr>
          </a:p>
        </p:txBody>
      </p:sp>
      <p:sp>
        <p:nvSpPr>
          <p:cNvPr id="27" name="Rectangle 26">
            <a:hlinkClick r:id="rId8" action="ppaction://hlinksldjump"/>
          </p:cNvPr>
          <p:cNvSpPr/>
          <p:nvPr/>
        </p:nvSpPr>
        <p:spPr>
          <a:xfrm>
            <a:off x="3219450" y="4368800"/>
            <a:ext cx="2705100"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sz="2400" b="1" dirty="0" smtClean="0">
                <a:solidFill>
                  <a:schemeClr val="accent6"/>
                </a:solidFill>
                <a:latin typeface="BPreplay" panose="02000503000000020004" pitchFamily="50" charset="0"/>
              </a:rPr>
              <a:t>7</a:t>
            </a:r>
            <a:endParaRPr lang="en-GB" sz="2400" b="1" dirty="0">
              <a:solidFill>
                <a:schemeClr val="accent6"/>
              </a:solidFill>
              <a:latin typeface="BPreplay" panose="02000503000000020004" pitchFamily="50" charset="0"/>
            </a:endParaRPr>
          </a:p>
          <a:p>
            <a:pPr algn="ctr">
              <a:defRPr/>
            </a:pPr>
            <a:r>
              <a:rPr lang="en-GB" sz="2000" dirty="0">
                <a:solidFill>
                  <a:schemeClr val="accent6"/>
                </a:solidFill>
                <a:latin typeface="BPreplay" panose="02000503000000020004" pitchFamily="50" charset="0"/>
              </a:rPr>
              <a:t>How Can I Help My Child </a:t>
            </a:r>
            <a:r>
              <a:rPr lang="en-GB" sz="2000" dirty="0" smtClean="0">
                <a:solidFill>
                  <a:schemeClr val="accent6"/>
                </a:solidFill>
                <a:latin typeface="BPreplay" panose="02000503000000020004" pitchFamily="50" charset="0"/>
              </a:rPr>
              <a:t>at </a:t>
            </a:r>
            <a:r>
              <a:rPr lang="en-GB" sz="2000" dirty="0">
                <a:solidFill>
                  <a:schemeClr val="accent6"/>
                </a:solidFill>
                <a:latin typeface="BPreplay" panose="02000503000000020004" pitchFamily="50" charset="0"/>
              </a:rPr>
              <a:t>Home?</a:t>
            </a:r>
          </a:p>
        </p:txBody>
      </p:sp>
      <p:pic>
        <p:nvPicPr>
          <p:cNvPr id="3086" name="Picture 14"/>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92229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tx1"/>
                </a:solidFill>
                <a:latin typeface="BPreplay" panose="02000503000000020004" pitchFamily="50" charset="0"/>
              </a:rPr>
              <a:t>Children begin to learn phonics (sounds) in </a:t>
            </a:r>
            <a:r>
              <a:rPr lang="en-GB" dirty="0" smtClean="0">
                <a:solidFill>
                  <a:schemeClr val="tx1"/>
                </a:solidFill>
                <a:latin typeface="BPreplay" panose="02000503000000020004" pitchFamily="50" charset="0"/>
              </a:rPr>
              <a:t>early years, </a:t>
            </a:r>
            <a:r>
              <a:rPr lang="en-GB" dirty="0">
                <a:solidFill>
                  <a:schemeClr val="tx1"/>
                </a:solidFill>
                <a:latin typeface="BPreplay" panose="02000503000000020004" pitchFamily="50" charset="0"/>
              </a:rPr>
              <a:t>both </a:t>
            </a:r>
            <a:r>
              <a:rPr lang="en-GB" dirty="0" smtClean="0">
                <a:solidFill>
                  <a:schemeClr val="tx1"/>
                </a:solidFill>
                <a:latin typeface="BPreplay" panose="02000503000000020004" pitchFamily="50" charset="0"/>
              </a:rPr>
              <a:t>nursery </a:t>
            </a:r>
            <a:r>
              <a:rPr lang="en-GB" dirty="0">
                <a:solidFill>
                  <a:schemeClr val="tx1"/>
                </a:solidFill>
                <a:latin typeface="BPreplay" panose="02000503000000020004" pitchFamily="50" charset="0"/>
              </a:rPr>
              <a:t>and </a:t>
            </a:r>
            <a:r>
              <a:rPr lang="en-GB" dirty="0" smtClean="0">
                <a:solidFill>
                  <a:schemeClr val="tx1"/>
                </a:solidFill>
                <a:latin typeface="BPreplay" panose="02000503000000020004" pitchFamily="50" charset="0"/>
              </a:rPr>
              <a:t>reception</a:t>
            </a:r>
            <a:r>
              <a:rPr lang="en-GB" dirty="0">
                <a:solidFill>
                  <a:schemeClr val="tx1"/>
                </a:solidFill>
                <a:latin typeface="BPreplay" panose="02000503000000020004" pitchFamily="50" charset="0"/>
              </a:rPr>
              <a:t>. Once children begin learning sounds, these sounds are used orally to identify and make words. They will then </a:t>
            </a:r>
            <a:r>
              <a:rPr lang="en-GB" dirty="0" smtClean="0">
                <a:solidFill>
                  <a:schemeClr val="tx1"/>
                </a:solidFill>
                <a:latin typeface="BPreplay" panose="02000503000000020004" pitchFamily="50" charset="0"/>
              </a:rPr>
              <a:t>begin </a:t>
            </a:r>
            <a:r>
              <a:rPr lang="en-GB" dirty="0">
                <a:solidFill>
                  <a:schemeClr val="tx1"/>
                </a:solidFill>
                <a:latin typeface="BPreplay" panose="02000503000000020004" pitchFamily="50" charset="0"/>
              </a:rPr>
              <a:t>to learn the letters which make each of the sounds and these are used to read and spell words.</a:t>
            </a:r>
            <a:endParaRPr lang="en-GB" dirty="0" smtClean="0">
              <a:solidFill>
                <a:schemeClr val="tx1"/>
              </a:solidFill>
              <a:latin typeface="BPreplay" panose="02000503000000020004" pitchFamily="50" charset="0"/>
            </a:endParaRPr>
          </a:p>
          <a:p>
            <a:pPr algn="just">
              <a:defRPr/>
            </a:pPr>
            <a:endParaRPr lang="en-GB" dirty="0">
              <a:solidFill>
                <a:schemeClr val="tx1"/>
              </a:solidFill>
              <a:latin typeface="BPreplay" panose="02000503000000020004" pitchFamily="50" charset="0"/>
            </a:endParaRPr>
          </a:p>
          <a:p>
            <a:pPr algn="just">
              <a:defRPr/>
            </a:pPr>
            <a:r>
              <a:rPr lang="en-GB" dirty="0">
                <a:solidFill>
                  <a:schemeClr val="bg2">
                    <a:lumMod val="10000"/>
                  </a:schemeClr>
                </a:solidFill>
                <a:latin typeface="BPreplay" panose="02000503000000020004" pitchFamily="50" charset="0"/>
              </a:rPr>
              <a:t>Once children begin learning sounds, these sounds are used orally to identify and make words. They will then </a:t>
            </a:r>
            <a:r>
              <a:rPr lang="en-GB" dirty="0" smtClean="0">
                <a:solidFill>
                  <a:schemeClr val="bg2">
                    <a:lumMod val="10000"/>
                  </a:schemeClr>
                </a:solidFill>
                <a:latin typeface="BPreplay" panose="02000503000000020004" pitchFamily="50" charset="0"/>
              </a:rPr>
              <a:t>begin </a:t>
            </a:r>
            <a:r>
              <a:rPr lang="en-GB" dirty="0">
                <a:solidFill>
                  <a:schemeClr val="bg2">
                    <a:lumMod val="10000"/>
                  </a:schemeClr>
                </a:solidFill>
                <a:latin typeface="BPreplay" panose="02000503000000020004" pitchFamily="50" charset="0"/>
              </a:rPr>
              <a:t>to learn the letters which make each of the sounds and these are used to read and spell words.</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3756156"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What is Phonics?</a:t>
            </a: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53988" y="4174067"/>
            <a:ext cx="1783062" cy="2542646"/>
          </a:xfrm>
          <a:prstGeom prst="rect">
            <a:avLst/>
          </a:prstGeom>
        </p:spPr>
      </p:pic>
    </p:spTree>
    <p:extLst>
      <p:ext uri="{BB962C8B-B14F-4D97-AF65-F5344CB8AC3E}">
        <p14:creationId xmlns:p14="http://schemas.microsoft.com/office/powerpoint/2010/main" val="30080501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BPreplay" panose="02000503000000020004" pitchFamily="50" charset="0"/>
              </a:rPr>
              <a:t>Children in Year 1 throughout the country will all be taking part in a phonics screening check during the same week in June. Children in Year 2 will also take the check if they did not achieve the required result when in Year 1 or they have not taken the test before. </a:t>
            </a:r>
            <a:endParaRPr lang="en-GB" dirty="0" smtClean="0">
              <a:solidFill>
                <a:schemeClr val="bg2">
                  <a:lumMod val="10000"/>
                </a:schemeClr>
              </a:solidFill>
              <a:latin typeface="BPreplay" panose="02000503000000020004" pitchFamily="50" charset="0"/>
            </a:endParaRPr>
          </a:p>
          <a:p>
            <a:pPr algn="just">
              <a:defRPr/>
            </a:pPr>
            <a:endParaRPr lang="en-GB" dirty="0">
              <a:solidFill>
                <a:schemeClr val="bg2">
                  <a:lumMod val="10000"/>
                </a:schemeClr>
              </a:solidFill>
              <a:latin typeface="BPreplay" panose="02000503000000020004" pitchFamily="50" charset="0"/>
            </a:endParaRPr>
          </a:p>
          <a:p>
            <a:pPr algn="just">
              <a:defRPr/>
            </a:pPr>
            <a:r>
              <a:rPr lang="en-GB" dirty="0" err="1" smtClean="0">
                <a:solidFill>
                  <a:schemeClr val="bg2">
                    <a:lumMod val="10000"/>
                  </a:schemeClr>
                </a:solidFill>
                <a:latin typeface="BPreplay" panose="02000503000000020004" pitchFamily="50" charset="0"/>
              </a:rPr>
              <a:t>Headteachers</a:t>
            </a:r>
            <a:r>
              <a:rPr lang="en-GB" dirty="0" smtClean="0">
                <a:solidFill>
                  <a:schemeClr val="bg2">
                    <a:lumMod val="10000"/>
                  </a:schemeClr>
                </a:solidFill>
                <a:latin typeface="BPreplay" panose="02000503000000020004" pitchFamily="50" charset="0"/>
              </a:rPr>
              <a:t> </a:t>
            </a:r>
            <a:r>
              <a:rPr lang="en-GB" dirty="0">
                <a:solidFill>
                  <a:schemeClr val="bg2">
                    <a:lumMod val="10000"/>
                  </a:schemeClr>
                </a:solidFill>
                <a:latin typeface="BPreplay" panose="02000503000000020004" pitchFamily="50" charset="0"/>
              </a:rPr>
              <a:t>should decide whether it is appropriate for each of their pupils to take the phonics screening check. The phonics screening check is designed to confirm whether individual children have </a:t>
            </a:r>
            <a:r>
              <a:rPr lang="en-GB" dirty="0" smtClean="0">
                <a:solidFill>
                  <a:schemeClr val="bg2">
                    <a:lumMod val="10000"/>
                  </a:schemeClr>
                </a:solidFill>
                <a:latin typeface="BPreplay" panose="02000503000000020004" pitchFamily="50" charset="0"/>
              </a:rPr>
              <a:t>learnt phonic </a:t>
            </a:r>
            <a:r>
              <a:rPr lang="en-GB" dirty="0">
                <a:solidFill>
                  <a:schemeClr val="bg2">
                    <a:lumMod val="10000"/>
                  </a:schemeClr>
                </a:solidFill>
                <a:latin typeface="BPreplay" panose="02000503000000020004" pitchFamily="50" charset="0"/>
              </a:rPr>
              <a:t>decoding and blending skills to an appropriate standard.</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9" y="401638"/>
            <a:ext cx="8374856"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600" dirty="0">
                <a:solidFill>
                  <a:schemeClr val="accent6"/>
                </a:solidFill>
                <a:latin typeface="BPreplay" panose="02000503000000020004" pitchFamily="50" charset="0"/>
              </a:rPr>
              <a:t>What is the Phonics Screening Check</a:t>
            </a:r>
            <a:r>
              <a:rPr lang="en-GB" altLang="en-US" sz="3600" dirty="0" smtClean="0">
                <a:solidFill>
                  <a:schemeClr val="accent6"/>
                </a:solidFill>
                <a:latin typeface="BPreplay" panose="02000503000000020004" pitchFamily="50" charset="0"/>
              </a:rPr>
              <a:t>?</a:t>
            </a:r>
            <a:endParaRPr lang="en-GB" altLang="en-US" sz="3600" dirty="0">
              <a:solidFill>
                <a:schemeClr val="accent6"/>
              </a:solidFill>
              <a:latin typeface="BPreplay" panose="02000503000000020004" pitchFamily="50" charset="0"/>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1721" y="4134379"/>
            <a:ext cx="1810341" cy="2463271"/>
          </a:xfrm>
          <a:prstGeom prst="rect">
            <a:avLst/>
          </a:prstGeom>
        </p:spPr>
      </p:pic>
    </p:spTree>
    <p:extLst>
      <p:ext uri="{BB962C8B-B14F-4D97-AF65-F5344CB8AC3E}">
        <p14:creationId xmlns:p14="http://schemas.microsoft.com/office/powerpoint/2010/main" val="38060078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BPreplay" panose="02000503000000020004" pitchFamily="50" charset="0"/>
              </a:rPr>
              <a:t>The test contains 40 words. Each child will sit </a:t>
            </a:r>
            <a:r>
              <a:rPr lang="en-GB" dirty="0" smtClean="0">
                <a:solidFill>
                  <a:schemeClr val="bg2">
                    <a:lumMod val="10000"/>
                  </a:schemeClr>
                </a:solidFill>
                <a:latin typeface="BPreplay" panose="02000503000000020004" pitchFamily="50" charset="0"/>
              </a:rPr>
              <a:t>one-to-one </a:t>
            </a:r>
            <a:r>
              <a:rPr lang="en-GB" dirty="0">
                <a:solidFill>
                  <a:schemeClr val="bg2">
                    <a:lumMod val="10000"/>
                  </a:schemeClr>
                </a:solidFill>
                <a:latin typeface="BPreplay" panose="02000503000000020004" pitchFamily="50" charset="0"/>
              </a:rPr>
              <a:t>and read each word aloud to a teacher. The test will take approximately 10 minutes per child, although all children are different and will complete the check at their own pace. The list of words the children read is a combination of 20 real words and 20 pseudo words (nonsense words).</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6825202"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What Happens During the Test?</a:t>
            </a: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93424" y="3513667"/>
            <a:ext cx="3757152" cy="1926166"/>
          </a:xfrm>
          <a:prstGeom prst="rect">
            <a:avLst/>
          </a:prstGeom>
        </p:spPr>
      </p:pic>
    </p:spTree>
    <p:extLst>
      <p:ext uri="{BB962C8B-B14F-4D97-AF65-F5344CB8AC3E}">
        <p14:creationId xmlns:p14="http://schemas.microsoft.com/office/powerpoint/2010/main" val="19776801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BPreplay" panose="02000503000000020004" pitchFamily="50" charset="0"/>
              </a:rPr>
              <a:t>The pseudo words will be shown to your child with a picture of an alien. This provides the children with a context for the pseudo word which is independent from any existing vocabulary they may have. Pseudo words are included because they will be new to all pupils; they do not favour children with a good vocabulary knowledge or visual memory of words. </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7249485"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Pseudo Words (Nonsense </a:t>
            </a:r>
            <a:r>
              <a:rPr lang="en-GB" altLang="en-US" sz="3600" dirty="0" smtClean="0">
                <a:solidFill>
                  <a:schemeClr val="accent6"/>
                </a:solidFill>
                <a:latin typeface="BPreplay" panose="02000503000000020004" pitchFamily="50" charset="0"/>
              </a:rPr>
              <a:t>Words</a:t>
            </a:r>
            <a:r>
              <a:rPr lang="en-GB" altLang="en-US" sz="3600" dirty="0">
                <a:solidFill>
                  <a:schemeClr val="accent6"/>
                </a:solidFill>
                <a:latin typeface="BPreplay" panose="02000503000000020004" pitchFamily="50" charset="0"/>
              </a:rPr>
              <a:t>)</a:t>
            </a:r>
          </a:p>
        </p:txBody>
      </p:sp>
      <p:grpSp>
        <p:nvGrpSpPr>
          <p:cNvPr id="6" name="Group 5"/>
          <p:cNvGrpSpPr/>
          <p:nvPr/>
        </p:nvGrpSpPr>
        <p:grpSpPr>
          <a:xfrm>
            <a:off x="3471334" y="3196167"/>
            <a:ext cx="2201333" cy="2925233"/>
            <a:chOff x="1155157" y="3119967"/>
            <a:chExt cx="2201333" cy="2925233"/>
          </a:xfrm>
        </p:grpSpPr>
        <p:sp>
          <p:nvSpPr>
            <p:cNvPr id="5" name="Rounded Rectangle 4"/>
            <p:cNvSpPr/>
            <p:nvPr/>
          </p:nvSpPr>
          <p:spPr>
            <a:xfrm>
              <a:off x="1155157" y="3119967"/>
              <a:ext cx="2201333" cy="2925233"/>
            </a:xfrm>
            <a:prstGeom prst="roundRect">
              <a:avLst>
                <a:gd name="adj" fmla="val 5513"/>
              </a:avLst>
            </a:prstGeom>
            <a:solidFill>
              <a:schemeClr val="accent3"/>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31504" y="3484033"/>
              <a:ext cx="1448637" cy="2197100"/>
            </a:xfrm>
            <a:prstGeom prst="rect">
              <a:avLst/>
            </a:prstGeom>
          </p:spPr>
        </p:pic>
      </p:grpSp>
    </p:spTree>
    <p:extLst>
      <p:ext uri="{BB962C8B-B14F-4D97-AF65-F5344CB8AC3E}">
        <p14:creationId xmlns:p14="http://schemas.microsoft.com/office/powerpoint/2010/main" val="30193270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BPreplay" panose="02000503000000020004" pitchFamily="50" charset="0"/>
              </a:rPr>
              <a:t>By the end of the summer term all schools must report each child's results to their parents. They will also confirm if the child has met the standard threshold. Children who do not achieve the expected level will retake the test when they are in Year 2.</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4728474"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Reporting to Parents </a:t>
            </a:r>
          </a:p>
        </p:txBody>
      </p:sp>
      <p:grpSp>
        <p:nvGrpSpPr>
          <p:cNvPr id="6" name="Group 5"/>
          <p:cNvGrpSpPr/>
          <p:nvPr/>
        </p:nvGrpSpPr>
        <p:grpSpPr>
          <a:xfrm>
            <a:off x="2224825" y="3090333"/>
            <a:ext cx="4694350" cy="2950632"/>
            <a:chOff x="2165556" y="2861733"/>
            <a:chExt cx="5260097" cy="3306232"/>
          </a:xfrm>
        </p:grpSpPr>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37484" y="3840874"/>
              <a:ext cx="3075450" cy="2327091"/>
            </a:xfrm>
            <a:prstGeom prst="rect">
              <a:avLst/>
            </a:prstGeom>
          </p:spPr>
        </p:pic>
        <p:sp>
          <p:nvSpPr>
            <p:cNvPr id="5" name="Oval Callout 4"/>
            <p:cNvSpPr/>
            <p:nvPr/>
          </p:nvSpPr>
          <p:spPr>
            <a:xfrm>
              <a:off x="4258733" y="2861733"/>
              <a:ext cx="829734" cy="558800"/>
            </a:xfrm>
            <a:prstGeom prst="wedgeEllipseCallout">
              <a:avLst>
                <a:gd name="adj1" fmla="val 595"/>
                <a:gd name="adj2" fmla="val 89773"/>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Callout 12"/>
            <p:cNvSpPr/>
            <p:nvPr/>
          </p:nvSpPr>
          <p:spPr>
            <a:xfrm rot="19671663">
              <a:off x="2788520" y="3434703"/>
              <a:ext cx="829734" cy="558800"/>
            </a:xfrm>
            <a:prstGeom prst="wedgeEllipseCallout">
              <a:avLst>
                <a:gd name="adj1" fmla="val 26492"/>
                <a:gd name="adj2" fmla="val 11050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Callout 14"/>
            <p:cNvSpPr/>
            <p:nvPr/>
          </p:nvSpPr>
          <p:spPr>
            <a:xfrm rot="16975681">
              <a:off x="2030089" y="4656514"/>
              <a:ext cx="829734" cy="558800"/>
            </a:xfrm>
            <a:prstGeom prst="wedgeEllipseCallout">
              <a:avLst>
                <a:gd name="adj1" fmla="val -915"/>
                <a:gd name="adj2" fmla="val 14316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Callout 15"/>
            <p:cNvSpPr/>
            <p:nvPr/>
          </p:nvSpPr>
          <p:spPr>
            <a:xfrm rot="1928337" flipH="1">
              <a:off x="5977785" y="3275838"/>
              <a:ext cx="829734" cy="558800"/>
            </a:xfrm>
            <a:prstGeom prst="wedgeEllipseCallout">
              <a:avLst>
                <a:gd name="adj1" fmla="val 26492"/>
                <a:gd name="adj2" fmla="val 11050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Callout 16"/>
            <p:cNvSpPr/>
            <p:nvPr/>
          </p:nvSpPr>
          <p:spPr>
            <a:xfrm rot="4624319" flipH="1">
              <a:off x="6731386" y="4815301"/>
              <a:ext cx="829734" cy="558800"/>
            </a:xfrm>
            <a:prstGeom prst="wedgeEllipseCallout">
              <a:avLst>
                <a:gd name="adj1" fmla="val -915"/>
                <a:gd name="adj2" fmla="val 14316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57361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BPreplay" panose="02000503000000020004" pitchFamily="50" charset="0"/>
              </a:rPr>
              <a:t>Results from the check will be used by schools to analyse their own performance and for Ofsted to use in inspections.</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6105389"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How </a:t>
            </a:r>
            <a:r>
              <a:rPr lang="en-GB" altLang="en-US" sz="3600" dirty="0" smtClean="0">
                <a:solidFill>
                  <a:schemeClr val="accent6"/>
                </a:solidFill>
                <a:latin typeface="BPreplay" panose="02000503000000020004" pitchFamily="50" charset="0"/>
              </a:rPr>
              <a:t>Are the </a:t>
            </a:r>
            <a:r>
              <a:rPr lang="en-GB" altLang="en-US" sz="3600" dirty="0">
                <a:solidFill>
                  <a:schemeClr val="accent6"/>
                </a:solidFill>
                <a:latin typeface="BPreplay" panose="02000503000000020004" pitchFamily="50" charset="0"/>
              </a:rPr>
              <a:t>Results Used?</a:t>
            </a:r>
          </a:p>
        </p:txBody>
      </p:sp>
      <p:pic>
        <p:nvPicPr>
          <p:cNvPr id="3" name="Picture 2"/>
          <p:cNvPicPr>
            <a:picLocks noChangeAspect="1"/>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3510086" y="2929467"/>
            <a:ext cx="2123828" cy="2667529"/>
          </a:xfrm>
          <a:prstGeom prst="rect">
            <a:avLst/>
          </a:prstGeom>
        </p:spPr>
      </p:pic>
    </p:spTree>
    <p:extLst>
      <p:ext uri="{BB962C8B-B14F-4D97-AF65-F5344CB8AC3E}">
        <p14:creationId xmlns:p14="http://schemas.microsoft.com/office/powerpoint/2010/main" val="39573179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2744" y="332007"/>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576000" bIns="216000"/>
          <a:lstStyle/>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Play lots of sound and listening games with your child</a:t>
            </a:r>
            <a:r>
              <a:rPr lang="en-GB" dirty="0" smtClean="0">
                <a:solidFill>
                  <a:schemeClr val="bg2">
                    <a:lumMod val="10000"/>
                  </a:schemeClr>
                </a:solidFill>
                <a:latin typeface="BPreplay" panose="02000503000000020004" pitchFamily="50" charset="0"/>
              </a:rPr>
              <a:t>.</a:t>
            </a:r>
          </a:p>
          <a:p>
            <a:pPr marL="285750"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Read as much as possible to and with your </a:t>
            </a:r>
            <a:r>
              <a:rPr lang="en-GB" dirty="0" smtClean="0">
                <a:solidFill>
                  <a:schemeClr val="bg2">
                    <a:lumMod val="10000"/>
                  </a:schemeClr>
                </a:solidFill>
                <a:latin typeface="BPreplay" panose="02000503000000020004" pitchFamily="50" charset="0"/>
              </a:rPr>
              <a:t>child.</a:t>
            </a:r>
          </a:p>
          <a:p>
            <a:pPr marL="285750"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Encourage and praise – get them to have a ‘good guess</a:t>
            </a:r>
            <a:r>
              <a:rPr lang="en-GB" dirty="0" smtClean="0">
                <a:solidFill>
                  <a:schemeClr val="bg2">
                    <a:lumMod val="10000"/>
                  </a:schemeClr>
                </a:solidFill>
                <a:latin typeface="BPreplay" panose="02000503000000020004" pitchFamily="50" charset="0"/>
              </a:rPr>
              <a:t>’.</a:t>
            </a:r>
          </a:p>
          <a:p>
            <a:pPr marL="285750"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smtClean="0">
                <a:solidFill>
                  <a:schemeClr val="bg2">
                    <a:lumMod val="10000"/>
                  </a:schemeClr>
                </a:solidFill>
                <a:latin typeface="BPreplay" panose="02000503000000020004" pitchFamily="50" charset="0"/>
              </a:rPr>
              <a:t>If your child is struggling to decode a word, help them by encouraging them to say each sound in the word from left to right.</a:t>
            </a:r>
          </a:p>
          <a:p>
            <a:pPr marL="285750" indent="-192088" algn="just">
              <a:buFont typeface="Arial" panose="020B0604020202020204" pitchFamily="34" charset="0"/>
              <a:buChar char="•"/>
              <a:defRPr/>
            </a:pPr>
            <a:endParaRPr lang="en-GB" dirty="0" smtClean="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Blend the sounds by pointing to each one, e.g. /c/ in cat, /p/ in pat, /ng/ in sing, /</a:t>
            </a:r>
            <a:r>
              <a:rPr lang="en-GB" dirty="0" err="1">
                <a:solidFill>
                  <a:schemeClr val="bg2">
                    <a:lumMod val="10000"/>
                  </a:schemeClr>
                </a:solidFill>
                <a:latin typeface="BPreplay" panose="02000503000000020004" pitchFamily="50" charset="0"/>
              </a:rPr>
              <a:t>ee</a:t>
            </a:r>
            <a:r>
              <a:rPr lang="en-GB" dirty="0">
                <a:solidFill>
                  <a:schemeClr val="bg2">
                    <a:lumMod val="10000"/>
                  </a:schemeClr>
                </a:solidFill>
                <a:latin typeface="BPreplay" panose="02000503000000020004" pitchFamily="50" charset="0"/>
              </a:rPr>
              <a:t>/ in </a:t>
            </a:r>
            <a:r>
              <a:rPr lang="en-GB" err="1">
                <a:solidFill>
                  <a:schemeClr val="bg2">
                    <a:lumMod val="10000"/>
                  </a:schemeClr>
                </a:solidFill>
                <a:latin typeface="BPreplay" panose="02000503000000020004" pitchFamily="50" charset="0"/>
              </a:rPr>
              <a:t>been</a:t>
            </a:r>
            <a:r>
              <a:rPr lang="en-GB" smtClean="0">
                <a:solidFill>
                  <a:schemeClr val="bg2">
                    <a:lumMod val="10000"/>
                  </a:schemeClr>
                </a:solidFill>
                <a:latin typeface="BPreplay" panose="02000503000000020004" pitchFamily="50" charset="0"/>
              </a:rPr>
              <a:t>. Next </a:t>
            </a:r>
            <a:r>
              <a:rPr lang="en-GB" dirty="0">
                <a:solidFill>
                  <a:schemeClr val="bg2">
                    <a:lumMod val="10000"/>
                  </a:schemeClr>
                </a:solidFill>
                <a:latin typeface="BPreplay" panose="02000503000000020004" pitchFamily="50" charset="0"/>
              </a:rPr>
              <a:t>move your finger under the whole word as you say it</a:t>
            </a:r>
            <a:r>
              <a:rPr lang="en-GB" dirty="0" smtClean="0">
                <a:solidFill>
                  <a:schemeClr val="bg2">
                    <a:lumMod val="10000"/>
                  </a:schemeClr>
                </a:solidFill>
                <a:latin typeface="BPreplay" panose="02000503000000020004" pitchFamily="50" charset="0"/>
              </a:rPr>
              <a:t>.</a:t>
            </a:r>
          </a:p>
          <a:p>
            <a:pPr marL="285750"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Discuss the meaning of words if your child does not know what they have read.</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7659917"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How Can I Help My </a:t>
            </a:r>
            <a:r>
              <a:rPr lang="en-GB" altLang="en-US" sz="3600">
                <a:solidFill>
                  <a:schemeClr val="accent6"/>
                </a:solidFill>
                <a:latin typeface="BPreplay" panose="02000503000000020004" pitchFamily="50" charset="0"/>
              </a:rPr>
              <a:t>Child </a:t>
            </a:r>
            <a:r>
              <a:rPr lang="en-GB" altLang="en-US" sz="3600" smtClean="0">
                <a:solidFill>
                  <a:schemeClr val="accent6"/>
                </a:solidFill>
                <a:latin typeface="BPreplay" panose="02000503000000020004" pitchFamily="50" charset="0"/>
              </a:rPr>
              <a:t>at </a:t>
            </a:r>
            <a:r>
              <a:rPr lang="en-GB" altLang="en-US" sz="3600" dirty="0">
                <a:solidFill>
                  <a:schemeClr val="accent6"/>
                </a:solidFill>
                <a:latin typeface="BPreplay" panose="02000503000000020004" pitchFamily="50" charset="0"/>
              </a:rPr>
              <a:t>Home?</a:t>
            </a:r>
          </a:p>
        </p:txBody>
      </p:sp>
    </p:spTree>
    <p:extLst>
      <p:ext uri="{BB962C8B-B14F-4D97-AF65-F5344CB8AC3E}">
        <p14:creationId xmlns:p14="http://schemas.microsoft.com/office/powerpoint/2010/main" val="33624106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6688236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1215</TotalTime>
  <Words>656</Words>
  <Application>Microsoft Office PowerPoint</Application>
  <PresentationFormat>On-screen Show (4:3)</PresentationFormat>
  <Paragraphs>68</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BPreplay</vt:lpstr>
      <vt:lpstr>Calibri</vt:lpstr>
      <vt:lpstr>Sassoon Infant Rg</vt:lpstr>
      <vt:lpstr>Sassoon Infant Md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Rachel</cp:lastModifiedBy>
  <cp:revision>123</cp:revision>
  <dcterms:created xsi:type="dcterms:W3CDTF">2014-10-01T16:09:27Z</dcterms:created>
  <dcterms:modified xsi:type="dcterms:W3CDTF">2016-11-15T21:41:45Z</dcterms:modified>
</cp:coreProperties>
</file>