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F0D631C-D029-07B1-B85F-F7E92B15A7E0}" v="82" dt="2026-04-21T08:26:49.3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4" d="100"/>
          <a:sy n="74" d="100"/>
        </p:scale>
        <p:origin x="18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Parent Voice April 2026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6BC1E6C-40DE-1B7E-B84D-59C56E05F5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39" y="3602038"/>
            <a:ext cx="3085671" cy="30829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3527C54-3051-1848-B836-A21B10764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8223" y="330036"/>
            <a:ext cx="3862713" cy="1400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134CC6-3F55-BB7A-00C3-CB0B5922C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Forms response chart. Question title: My child is happy at this school. Number of responses: 17 responses.">
            <a:extLst>
              <a:ext uri="{FF2B5EF4-FFF2-40B4-BE49-F238E27FC236}">
                <a16:creationId xmlns:a16="http://schemas.microsoft.com/office/drawing/2014/main" id="{3273C859-300A-348D-667C-BC59AC166C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8190" y="1825625"/>
            <a:ext cx="10355619" cy="435133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39024DB-9BD8-5131-7A56-7F1BDAFB3D04}"/>
              </a:ext>
            </a:extLst>
          </p:cNvPr>
          <p:cNvSpPr/>
          <p:nvPr/>
        </p:nvSpPr>
        <p:spPr>
          <a:xfrm>
            <a:off x="1142517" y="2470307"/>
            <a:ext cx="1327790" cy="3087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118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50C668-C34D-D476-C5AB-017B107B1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Forms response chart. Question title: My child feels safe at this school. Number of responses: 17 responses.">
            <a:extLst>
              <a:ext uri="{FF2B5EF4-FFF2-40B4-BE49-F238E27FC236}">
                <a16:creationId xmlns:a16="http://schemas.microsoft.com/office/drawing/2014/main" id="{7996CA7E-3531-872A-D5FC-47B269677E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8190" y="1825625"/>
            <a:ext cx="10355619" cy="435133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81D5118-04E0-7841-FA88-7C6EAAC00B41}"/>
              </a:ext>
            </a:extLst>
          </p:cNvPr>
          <p:cNvSpPr/>
          <p:nvPr/>
        </p:nvSpPr>
        <p:spPr>
          <a:xfrm>
            <a:off x="1142517" y="2470307"/>
            <a:ext cx="1327790" cy="3087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8672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65E478-A714-D07E-3E2B-766492030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Forms response chart. Question title: The school makes sure its pupils are well behaved. Number of responses: 17 responses.">
            <a:extLst>
              <a:ext uri="{FF2B5EF4-FFF2-40B4-BE49-F238E27FC236}">
                <a16:creationId xmlns:a16="http://schemas.microsoft.com/office/drawing/2014/main" id="{565E39B0-103A-E6E3-1BB0-71E16603B4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8190" y="1825625"/>
            <a:ext cx="10355619" cy="435133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032ED34-8431-074F-9653-A7FBEA416377}"/>
              </a:ext>
            </a:extLst>
          </p:cNvPr>
          <p:cNvSpPr/>
          <p:nvPr/>
        </p:nvSpPr>
        <p:spPr>
          <a:xfrm>
            <a:off x="1142517" y="2470307"/>
            <a:ext cx="1327790" cy="3087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6920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B2C8F-6EC9-610E-ED27-AB1D24766F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Forms response chart. Question title: My child has been bullied and the school dealt with the bullying quickly and effectively . Number of responses: 17 responses.">
            <a:extLst>
              <a:ext uri="{FF2B5EF4-FFF2-40B4-BE49-F238E27FC236}">
                <a16:creationId xmlns:a16="http://schemas.microsoft.com/office/drawing/2014/main" id="{DDED9920-4454-FBE6-4D93-31D73BA598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8190" y="1825625"/>
            <a:ext cx="10355619" cy="435133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AE49C39-695E-0CCD-BD1A-DB08C5489655}"/>
              </a:ext>
            </a:extLst>
          </p:cNvPr>
          <p:cNvSpPr/>
          <p:nvPr/>
        </p:nvSpPr>
        <p:spPr>
          <a:xfrm>
            <a:off x="1142517" y="2470307"/>
            <a:ext cx="1327790" cy="3087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5778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9D2AE-0595-E0BC-F54A-7D71E3FA6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Forms response chart. Question title: The school makes me aware of what my child will learn during the year. Number of responses: 17 responses.">
            <a:extLst>
              <a:ext uri="{FF2B5EF4-FFF2-40B4-BE49-F238E27FC236}">
                <a16:creationId xmlns:a16="http://schemas.microsoft.com/office/drawing/2014/main" id="{7003F891-4B46-6C52-6C7A-F0F12D4DFC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8190" y="1825625"/>
            <a:ext cx="10355619" cy="435133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93D4338-B76F-6A2D-C5BF-1152591EBF45}"/>
              </a:ext>
            </a:extLst>
          </p:cNvPr>
          <p:cNvSpPr/>
          <p:nvPr/>
        </p:nvSpPr>
        <p:spPr>
          <a:xfrm>
            <a:off x="1142517" y="2470307"/>
            <a:ext cx="1327790" cy="3087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1605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92CCB7-D864-ED29-90B0-FB90C438F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Forms response chart. Question title: When I have raised concerns with the school they have been dealt with properly . Number of responses: 17 responses.">
            <a:extLst>
              <a:ext uri="{FF2B5EF4-FFF2-40B4-BE49-F238E27FC236}">
                <a16:creationId xmlns:a16="http://schemas.microsoft.com/office/drawing/2014/main" id="{BEB5C44A-6E35-EE70-DFA6-33DBA83CB5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8190" y="1825625"/>
            <a:ext cx="10355619" cy="435133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E123E9B-C8E5-D681-0324-7D31CE54EDD5}"/>
              </a:ext>
            </a:extLst>
          </p:cNvPr>
          <p:cNvSpPr/>
          <p:nvPr/>
        </p:nvSpPr>
        <p:spPr>
          <a:xfrm>
            <a:off x="1142517" y="2470307"/>
            <a:ext cx="1327790" cy="3087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47436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5D697-BEC6-F23B-64C7-DD4CA3B6C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Forms response chart. Question title: Does your child have special educational needs and/or disabilities (SEND)? . Number of responses: 17 responses.">
            <a:extLst>
              <a:ext uri="{FF2B5EF4-FFF2-40B4-BE49-F238E27FC236}">
                <a16:creationId xmlns:a16="http://schemas.microsoft.com/office/drawing/2014/main" id="{E92C6636-24A3-0441-3615-D4A0FCB9D5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8190" y="1825625"/>
            <a:ext cx="10355619" cy="435133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50624BD-9A51-961A-F5FD-D660B318E03D}"/>
              </a:ext>
            </a:extLst>
          </p:cNvPr>
          <p:cNvSpPr/>
          <p:nvPr/>
        </p:nvSpPr>
        <p:spPr>
          <a:xfrm>
            <a:off x="1142517" y="2470307"/>
            <a:ext cx="1327790" cy="3087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0308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7FE5C-B3BA-55D8-8BEA-033EC12E8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Forms response chart. Question title:  If yes: My child has SEND, and the school gives them the support they need to succeed. Number of responses: 6 responses.">
            <a:extLst>
              <a:ext uri="{FF2B5EF4-FFF2-40B4-BE49-F238E27FC236}">
                <a16:creationId xmlns:a16="http://schemas.microsoft.com/office/drawing/2014/main" id="{FCE31810-050D-AF46-8F1B-9E3F8D4547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8190" y="1825625"/>
            <a:ext cx="10355619" cy="435133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CF1F49F-28AE-9FD1-1FE3-5537C58BD366}"/>
              </a:ext>
            </a:extLst>
          </p:cNvPr>
          <p:cNvSpPr/>
          <p:nvPr/>
        </p:nvSpPr>
        <p:spPr>
          <a:xfrm>
            <a:off x="1142517" y="2470307"/>
            <a:ext cx="1327790" cy="3087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7098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8A922F-2577-A664-00F8-9643A4FC8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Forms response chart. Question title: The school has high expectations for my child. Number of responses: 17 responses.">
            <a:extLst>
              <a:ext uri="{FF2B5EF4-FFF2-40B4-BE49-F238E27FC236}">
                <a16:creationId xmlns:a16="http://schemas.microsoft.com/office/drawing/2014/main" id="{3A10D991-7350-53F1-8DF9-AB45BB9C6C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8190" y="1825625"/>
            <a:ext cx="10355619" cy="435133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4E7FADC-38F5-A716-EB92-CBBF70724F95}"/>
              </a:ext>
            </a:extLst>
          </p:cNvPr>
          <p:cNvSpPr/>
          <p:nvPr/>
        </p:nvSpPr>
        <p:spPr>
          <a:xfrm>
            <a:off x="1142517" y="2470307"/>
            <a:ext cx="1327790" cy="3087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8986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A75A2F-EAE1-0748-8E3A-CE74D3AF3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Forms response chart. Question title: My child does well at this school. Number of responses: 17 responses.">
            <a:extLst>
              <a:ext uri="{FF2B5EF4-FFF2-40B4-BE49-F238E27FC236}">
                <a16:creationId xmlns:a16="http://schemas.microsoft.com/office/drawing/2014/main" id="{33AD3845-58D2-9B5F-8BFE-F312EDEF89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8190" y="1825625"/>
            <a:ext cx="10355619" cy="435133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D838F16-4516-9CB7-196B-01C5146F111E}"/>
              </a:ext>
            </a:extLst>
          </p:cNvPr>
          <p:cNvSpPr/>
          <p:nvPr/>
        </p:nvSpPr>
        <p:spPr>
          <a:xfrm>
            <a:off x="1142517" y="2470307"/>
            <a:ext cx="1327790" cy="3087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5313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C56727-DBDA-B930-25ED-BF7E4CBBF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Forms response chart. Question title: The school lets me know how my child is doing. Number of responses: 17 responses.">
            <a:extLst>
              <a:ext uri="{FF2B5EF4-FFF2-40B4-BE49-F238E27FC236}">
                <a16:creationId xmlns:a16="http://schemas.microsoft.com/office/drawing/2014/main" id="{F1F0E9F9-B053-79D1-523A-8C9020F4D8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8190" y="1825625"/>
            <a:ext cx="10355619" cy="435133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957EE7A-9377-2EF6-3086-9C4AB4B19EA9}"/>
              </a:ext>
            </a:extLst>
          </p:cNvPr>
          <p:cNvSpPr/>
          <p:nvPr/>
        </p:nvSpPr>
        <p:spPr>
          <a:xfrm>
            <a:off x="1142517" y="2470307"/>
            <a:ext cx="1327790" cy="3087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1661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6CC59A-B68F-F00B-4989-52F91C5D5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Forms response chart. Question title: There is a good range of subjects available to my child at this school. Number of responses: 17 responses.">
            <a:extLst>
              <a:ext uri="{FF2B5EF4-FFF2-40B4-BE49-F238E27FC236}">
                <a16:creationId xmlns:a16="http://schemas.microsoft.com/office/drawing/2014/main" id="{2615254E-B8A4-0E0E-5D6E-23E2209512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8190" y="1825625"/>
            <a:ext cx="10355619" cy="435133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BF251AE-9F7A-00D8-6FF2-B24BDEA9C359}"/>
              </a:ext>
            </a:extLst>
          </p:cNvPr>
          <p:cNvSpPr/>
          <p:nvPr/>
        </p:nvSpPr>
        <p:spPr>
          <a:xfrm>
            <a:off x="1142517" y="2470307"/>
            <a:ext cx="1327790" cy="3087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3028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40BD0A-FEBB-57F7-A104-0672638E9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Forms response chart. Question title: My child can take part in clubs and activities at this school. Number of responses: 17 responses.">
            <a:extLst>
              <a:ext uri="{FF2B5EF4-FFF2-40B4-BE49-F238E27FC236}">
                <a16:creationId xmlns:a16="http://schemas.microsoft.com/office/drawing/2014/main" id="{3E341F8A-F560-3C18-322C-7593BE3F69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8190" y="1825625"/>
            <a:ext cx="10355619" cy="435133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CA888E1-1D00-5162-C041-22EA2655E31B}"/>
              </a:ext>
            </a:extLst>
          </p:cNvPr>
          <p:cNvSpPr/>
          <p:nvPr/>
        </p:nvSpPr>
        <p:spPr>
          <a:xfrm>
            <a:off x="1142517" y="2470307"/>
            <a:ext cx="1327790" cy="3087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8510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C95D9A-0A76-6BB9-A5A9-C0BDADEA5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Forms response chart. Question title: The school supports my child's wider personal development. Number of responses: 17 responses.">
            <a:extLst>
              <a:ext uri="{FF2B5EF4-FFF2-40B4-BE49-F238E27FC236}">
                <a16:creationId xmlns:a16="http://schemas.microsoft.com/office/drawing/2014/main" id="{9FB8DC84-BF17-3F99-0884-65BE620D6B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8190" y="1825625"/>
            <a:ext cx="10355619" cy="435133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A344A27-BE73-ACE4-5C54-450F50C5C75B}"/>
              </a:ext>
            </a:extLst>
          </p:cNvPr>
          <p:cNvSpPr/>
          <p:nvPr/>
        </p:nvSpPr>
        <p:spPr>
          <a:xfrm>
            <a:off x="1142517" y="2470307"/>
            <a:ext cx="1327790" cy="3087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369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1F6F96-0104-6175-D72F-D1CDED108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Forms response chart. Question title: I would recommend this school to another parent/carer (yes or no). Number of responses: 17 responses.">
            <a:extLst>
              <a:ext uri="{FF2B5EF4-FFF2-40B4-BE49-F238E27FC236}">
                <a16:creationId xmlns:a16="http://schemas.microsoft.com/office/drawing/2014/main" id="{764D10A5-146B-4FB7-BDD6-C3734C7152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8190" y="1825625"/>
            <a:ext cx="10355619" cy="435133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F7A6A4E-B043-4FEA-8694-4DCCB80BB450}"/>
              </a:ext>
            </a:extLst>
          </p:cNvPr>
          <p:cNvSpPr/>
          <p:nvPr/>
        </p:nvSpPr>
        <p:spPr>
          <a:xfrm>
            <a:off x="1142517" y="2470307"/>
            <a:ext cx="1327790" cy="3087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3226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6fa8039-2cb8-412a-8c51-80eaf63b40a5">
      <Terms xmlns="http://schemas.microsoft.com/office/infopath/2007/PartnerControls"/>
    </lcf76f155ced4ddcb4097134ff3c332f>
    <TaxCatchAll xmlns="592ae176-f8da-40cf-88cc-e638f9fa6060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82B8F07A4805640889AB4E94DFF7B1C" ma:contentTypeVersion="13" ma:contentTypeDescription="Create a new document." ma:contentTypeScope="" ma:versionID="f7165eb98ea27440d7b01e4acf6a08dd">
  <xsd:schema xmlns:xsd="http://www.w3.org/2001/XMLSchema" xmlns:xs="http://www.w3.org/2001/XMLSchema" xmlns:p="http://schemas.microsoft.com/office/2006/metadata/properties" xmlns:ns2="a6fa8039-2cb8-412a-8c51-80eaf63b40a5" xmlns:ns3="592ae176-f8da-40cf-88cc-e638f9fa6060" targetNamespace="http://schemas.microsoft.com/office/2006/metadata/properties" ma:root="true" ma:fieldsID="61a35a79c03700cca402ce224de3de0a" ns2:_="" ns3:_="">
    <xsd:import namespace="a6fa8039-2cb8-412a-8c51-80eaf63b40a5"/>
    <xsd:import namespace="592ae176-f8da-40cf-88cc-e638f9fa606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fa8039-2cb8-412a-8c51-80eaf63b40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7c63370-a2a3-42e0-9c63-2a496b8dcf9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2ae176-f8da-40cf-88cc-e638f9fa6060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894d1f98-3eca-4024-8504-98a40fd78d12}" ma:internalName="TaxCatchAll" ma:showField="CatchAllData" ma:web="592ae176-f8da-40cf-88cc-e638f9fa606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E808DAE-E983-4627-A44E-C5B02D2157F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38338A8-FDD5-4DAA-BCC5-E1D45E607447}">
  <ds:schemaRefs>
    <ds:schemaRef ds:uri="http://schemas.microsoft.com/office/2006/metadata/properties"/>
    <ds:schemaRef ds:uri="http://schemas.microsoft.com/office/infopath/2007/PartnerControls"/>
    <ds:schemaRef ds:uri="a6fa8039-2cb8-412a-8c51-80eaf63b40a5"/>
    <ds:schemaRef ds:uri="592ae176-f8da-40cf-88cc-e638f9fa6060"/>
  </ds:schemaRefs>
</ds:datastoreItem>
</file>

<file path=customXml/itemProps3.xml><?xml version="1.0" encoding="utf-8"?>
<ds:datastoreItem xmlns:ds="http://schemas.openxmlformats.org/officeDocument/2006/customXml" ds:itemID="{400C491E-A8B7-458D-9F92-E0A07C733A5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6fa8039-2cb8-412a-8c51-80eaf63b40a5"/>
    <ds:schemaRef ds:uri="592ae176-f8da-40cf-88cc-e638f9fa606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</Words>
  <Application>Microsoft Office PowerPoint</Application>
  <PresentationFormat>Widescreen</PresentationFormat>
  <Paragraphs>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Aptos</vt:lpstr>
      <vt:lpstr>Aptos Display</vt:lpstr>
      <vt:lpstr>Arial</vt:lpstr>
      <vt:lpstr>office theme</vt:lpstr>
      <vt:lpstr>Parent Voice April 2026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Karin Shields</cp:lastModifiedBy>
  <cp:revision>42</cp:revision>
  <dcterms:created xsi:type="dcterms:W3CDTF">2026-04-21T08:20:21Z</dcterms:created>
  <dcterms:modified xsi:type="dcterms:W3CDTF">2026-04-21T08:31:17Z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0x010100F82B8F07A4805640889AB4E94DFF7B1C</vt:lpwstr>
  </property>
  <property fmtid="{D5CDD505-2E9C-101B-9397-08002B2CF9AE}" pid="3" name="MediaServiceImageTags">
    <vt:lpwstr/>
  </property>
</Properties>
</file>